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2"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5" name="Google Shape;65;p3"/>
          <p:cNvGrpSpPr/>
          <p:nvPr/>
        </p:nvGrpSpPr>
        <p:grpSpPr>
          <a:xfrm>
            <a:off x="190320" y="900657"/>
            <a:ext cx="7581691" cy="5901"/>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6" name="Google Shape;76;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77" name="Google Shape;77;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07" name="Shape 107"/>
        <p:cNvGrpSpPr/>
        <p:nvPr/>
      </p:nvGrpSpPr>
      <p:grpSpPr>
        <a:xfrm>
          <a:off x="0" y="0"/>
          <a:ext cx="0" cy="0"/>
          <a:chOff x="0" y="0"/>
          <a:chExt cx="0" cy="0"/>
        </a:xfrm>
      </p:grpSpPr>
      <p:cxnSp>
        <p:nvCxnSpPr>
          <p:cNvPr id="108" name="Google Shape;108;p4"/>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1" name="Google Shape;11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2" name="Google Shape;112;p4"/>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113" name="Google Shape;11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4" name="Google Shape;114;p4"/>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1" name="Google Shape;14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42" name="Shape 142"/>
        <p:cNvGrpSpPr/>
        <p:nvPr/>
      </p:nvGrpSpPr>
      <p:grpSpPr>
        <a:xfrm>
          <a:off x="0" y="0"/>
          <a:ext cx="0" cy="0"/>
          <a:chOff x="0" y="0"/>
          <a:chExt cx="0" cy="0"/>
        </a:xfrm>
      </p:grpSpPr>
      <p:sp>
        <p:nvSpPr>
          <p:cNvPr id="143" name="Google Shape;143;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44" name="Google Shape;144;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45" name="Google Shape;145;p5"/>
          <p:cNvGrpSpPr/>
          <p:nvPr/>
        </p:nvGrpSpPr>
        <p:grpSpPr>
          <a:xfrm>
            <a:off x="95351" y="1392509"/>
            <a:ext cx="7581691" cy="5901"/>
            <a:chOff x="1890075" y="5241175"/>
            <a:chExt cx="4240556" cy="257700"/>
          </a:xfrm>
        </p:grpSpPr>
        <p:sp>
          <p:nvSpPr>
            <p:cNvPr id="146" name="Google Shape;146;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7" name="Google Shape;147;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8" name="Google Shape;148;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49" name="Google Shape;149;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50" name="Google Shape;150;p5"/>
          <p:cNvGrpSpPr/>
          <p:nvPr/>
        </p:nvGrpSpPr>
        <p:grpSpPr>
          <a:xfrm>
            <a:off x="95351" y="4542984"/>
            <a:ext cx="7581691" cy="5901"/>
            <a:chOff x="1890075" y="5241175"/>
            <a:chExt cx="4240556" cy="257700"/>
          </a:xfrm>
        </p:grpSpPr>
        <p:sp>
          <p:nvSpPr>
            <p:cNvPr id="151" name="Google Shape;15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2" name="Google Shape;15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3" name="Google Shape;15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4" name="Google Shape;15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55" name="Google Shape;155;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6" name="Google Shape;156;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7" name="Google Shape;157;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0" name="Google Shape;160;p5"/>
          <p:cNvGrpSpPr/>
          <p:nvPr/>
        </p:nvGrpSpPr>
        <p:grpSpPr>
          <a:xfrm>
            <a:off x="95351" y="8200359"/>
            <a:ext cx="7581691" cy="5901"/>
            <a:chOff x="1890075" y="5241175"/>
            <a:chExt cx="4240556" cy="257700"/>
          </a:xfrm>
        </p:grpSpPr>
        <p:sp>
          <p:nvSpPr>
            <p:cNvPr id="161" name="Google Shape;161;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2" name="Google Shape;162;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5" name="Google Shape;165;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166"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167" name="Shape 167"/>
        <p:cNvGrpSpPr/>
        <p:nvPr/>
      </p:nvGrpSpPr>
      <p:grpSpPr>
        <a:xfrm>
          <a:off x="0" y="0"/>
          <a:ext cx="0" cy="0"/>
          <a:chOff x="0" y="0"/>
          <a:chExt cx="0" cy="0"/>
        </a:xfrm>
      </p:grpSpPr>
      <p:cxnSp>
        <p:nvCxnSpPr>
          <p:cNvPr id="168" name="Google Shape;168;p7"/>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169" name="Google Shape;169;p7"/>
          <p:cNvCxnSpPr>
            <a:stCxn id="170"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171" name="Google Shape;171;p7"/>
          <p:cNvGrpSpPr/>
          <p:nvPr/>
        </p:nvGrpSpPr>
        <p:grpSpPr>
          <a:xfrm>
            <a:off x="190320" y="1357857"/>
            <a:ext cx="7581691" cy="5901"/>
            <a:chOff x="1890075" y="5241175"/>
            <a:chExt cx="4240556" cy="257700"/>
          </a:xfrm>
        </p:grpSpPr>
        <p:sp>
          <p:nvSpPr>
            <p:cNvPr id="170" name="Google Shape;170;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2" name="Google Shape;172;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75" name="Google Shape;175;p7"/>
          <p:cNvGrpSpPr/>
          <p:nvPr/>
        </p:nvGrpSpPr>
        <p:grpSpPr>
          <a:xfrm>
            <a:off x="190320" y="1388959"/>
            <a:ext cx="7581691" cy="5901"/>
            <a:chOff x="1890075" y="5241175"/>
            <a:chExt cx="4240556" cy="257700"/>
          </a:xfrm>
        </p:grpSpPr>
        <p:sp>
          <p:nvSpPr>
            <p:cNvPr id="176" name="Google Shape;176;p7"/>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7" name="Google Shape;177;p7"/>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7"/>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7"/>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0" name="Google Shape;180;p7"/>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81" name="Google Shape;181;p7"/>
          <p:cNvGrpSpPr/>
          <p:nvPr/>
        </p:nvGrpSpPr>
        <p:grpSpPr>
          <a:xfrm>
            <a:off x="372224" y="1650425"/>
            <a:ext cx="137818" cy="187200"/>
            <a:chOff x="507100" y="1997600"/>
            <a:chExt cx="158375" cy="187200"/>
          </a:xfrm>
        </p:grpSpPr>
        <p:sp>
          <p:nvSpPr>
            <p:cNvPr id="182" name="Google Shape;182;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7"/>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85" name="Google Shape;185;p7"/>
          <p:cNvGrpSpPr/>
          <p:nvPr/>
        </p:nvGrpSpPr>
        <p:grpSpPr>
          <a:xfrm>
            <a:off x="3196549" y="1650425"/>
            <a:ext cx="137818" cy="187200"/>
            <a:chOff x="507100" y="1997600"/>
            <a:chExt cx="158375" cy="187200"/>
          </a:xfrm>
        </p:grpSpPr>
        <p:sp>
          <p:nvSpPr>
            <p:cNvPr id="186" name="Google Shape;186;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7"/>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189" name="Google Shape;189;p7"/>
          <p:cNvGrpSpPr/>
          <p:nvPr/>
        </p:nvGrpSpPr>
        <p:grpSpPr>
          <a:xfrm>
            <a:off x="3196549" y="4473625"/>
            <a:ext cx="137818" cy="187200"/>
            <a:chOff x="507100" y="1997600"/>
            <a:chExt cx="158375" cy="187200"/>
          </a:xfrm>
        </p:grpSpPr>
        <p:sp>
          <p:nvSpPr>
            <p:cNvPr id="190" name="Google Shape;190;p7"/>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7"/>
          <p:cNvGrpSpPr/>
          <p:nvPr/>
        </p:nvGrpSpPr>
        <p:grpSpPr>
          <a:xfrm>
            <a:off x="172050" y="5100163"/>
            <a:ext cx="2852450" cy="4958106"/>
            <a:chOff x="404700" y="4541500"/>
            <a:chExt cx="2852450" cy="5007177"/>
          </a:xfrm>
        </p:grpSpPr>
        <p:sp>
          <p:nvSpPr>
            <p:cNvPr id="193" name="Google Shape;193;p7"/>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196" name="Google Shape;196;p7"/>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7"/>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199" name="Google Shape;199;p7"/>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200" name="Google Shape;200;p7"/>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201" name="Shape 201"/>
        <p:cNvGrpSpPr/>
        <p:nvPr/>
      </p:nvGrpSpPr>
      <p:grpSpPr>
        <a:xfrm>
          <a:off x="0" y="0"/>
          <a:ext cx="0" cy="0"/>
          <a:chOff x="0" y="0"/>
          <a:chExt cx="0" cy="0"/>
        </a:xfrm>
      </p:grpSpPr>
      <p:sp>
        <p:nvSpPr>
          <p:cNvPr id="202" name="Google Shape;202;p8"/>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203" name="Google Shape;203;p8"/>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204" name="Google Shape;204;p8"/>
          <p:cNvGrpSpPr/>
          <p:nvPr/>
        </p:nvGrpSpPr>
        <p:grpSpPr>
          <a:xfrm>
            <a:off x="95351" y="1392509"/>
            <a:ext cx="7581691" cy="5901"/>
            <a:chOff x="1890075" y="5241175"/>
            <a:chExt cx="4240556" cy="257700"/>
          </a:xfrm>
        </p:grpSpPr>
        <p:sp>
          <p:nvSpPr>
            <p:cNvPr id="205" name="Google Shape;205;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9" name="Google Shape;209;p8"/>
          <p:cNvGrpSpPr/>
          <p:nvPr/>
        </p:nvGrpSpPr>
        <p:grpSpPr>
          <a:xfrm>
            <a:off x="95351" y="4542984"/>
            <a:ext cx="7581691" cy="5901"/>
            <a:chOff x="1890075" y="5241175"/>
            <a:chExt cx="4240556" cy="257700"/>
          </a:xfrm>
        </p:grpSpPr>
        <p:sp>
          <p:nvSpPr>
            <p:cNvPr id="210" name="Google Shape;210;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8"/>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15" name="Google Shape;215;p8"/>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216" name="Google Shape;216;p8"/>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217" name="Google Shape;217;p8"/>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18" name="Google Shape;218;p8"/>
          <p:cNvGrpSpPr/>
          <p:nvPr/>
        </p:nvGrpSpPr>
        <p:grpSpPr>
          <a:xfrm>
            <a:off x="95351" y="7971759"/>
            <a:ext cx="7581691" cy="5901"/>
            <a:chOff x="1890075" y="5241175"/>
            <a:chExt cx="4240556" cy="257700"/>
          </a:xfrm>
        </p:grpSpPr>
        <p:sp>
          <p:nvSpPr>
            <p:cNvPr id="219" name="Google Shape;219;p8"/>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8"/>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8"/>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8"/>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3" name="Google Shape;223;p8"/>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grpSp>
        <p:nvGrpSpPr>
          <p:cNvPr id="228" name="Google Shape;228;p9"/>
          <p:cNvGrpSpPr/>
          <p:nvPr/>
        </p:nvGrpSpPr>
        <p:grpSpPr>
          <a:xfrm>
            <a:off x="404725" y="508525"/>
            <a:ext cx="5662200" cy="771300"/>
            <a:chOff x="188700" y="665125"/>
            <a:chExt cx="5662200" cy="771300"/>
          </a:xfrm>
        </p:grpSpPr>
        <p:sp>
          <p:nvSpPr>
            <p:cNvPr id="229" name="Google Shape;229;p9"/>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b="1" lang="en" sz="1600">
                  <a:solidFill>
                    <a:schemeClr val="dk1"/>
                  </a:solidFill>
                  <a:latin typeface="Google Sans SemiBold"/>
                  <a:ea typeface="Google Sans SemiBold"/>
                  <a:cs typeface="Google Sans SemiBold"/>
                  <a:sym typeface="Google Sans SemiBold"/>
                </a:rPr>
                <a:t>User Churn Project | Exploratory Data Analysis</a:t>
              </a:r>
              <a:endParaRPr sz="1900">
                <a:solidFill>
                  <a:schemeClr val="dk1"/>
                </a:solidFill>
                <a:latin typeface="Google Sans SemiBold"/>
                <a:ea typeface="Google Sans SemiBold"/>
                <a:cs typeface="Google Sans SemiBold"/>
                <a:sym typeface="Google Sans SemiBold"/>
              </a:endParaRPr>
            </a:p>
            <a:p>
              <a:pPr indent="0" lvl="0" marL="0" rtl="0" algn="l">
                <a:lnSpc>
                  <a:spcPct val="95000"/>
                </a:lnSpc>
                <a:spcBef>
                  <a:spcPts val="0"/>
                </a:spcBef>
                <a:spcAft>
                  <a:spcPts val="0"/>
                </a:spcAft>
                <a:buNone/>
              </a:pPr>
              <a:r>
                <a:t/>
              </a:r>
              <a:endParaRPr b="1" sz="1600">
                <a:latin typeface="Google Sans SemiBold"/>
                <a:ea typeface="Google Sans SemiBold"/>
                <a:cs typeface="Google Sans SemiBold"/>
                <a:sym typeface="Google Sans SemiBold"/>
              </a:endParaRPr>
            </a:p>
          </p:txBody>
        </p:sp>
        <p:sp>
          <p:nvSpPr>
            <p:cNvPr id="230" name="Google Shape;230;p9"/>
            <p:cNvSpPr txBox="1"/>
            <p:nvPr/>
          </p:nvSpPr>
          <p:spPr>
            <a:xfrm>
              <a:off x="188700" y="1036225"/>
              <a:ext cx="56622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Prepared by Hannah Bennett for the Waze Leadership Team</a:t>
              </a:r>
              <a:endParaRPr>
                <a:solidFill>
                  <a:schemeClr val="dk1"/>
                </a:solidFill>
                <a:latin typeface="Roboto"/>
                <a:ea typeface="Roboto"/>
                <a:cs typeface="Roboto"/>
                <a:sym typeface="Roboto"/>
              </a:endParaRPr>
            </a:p>
            <a:p>
              <a:pPr indent="0" lvl="0" marL="0" rtl="0" algn="l">
                <a:spcBef>
                  <a:spcPts val="1200"/>
                </a:spcBef>
                <a:spcAft>
                  <a:spcPts val="1200"/>
                </a:spcAft>
                <a:buNone/>
              </a:pPr>
              <a:r>
                <a:t/>
              </a:r>
              <a:endParaRPr>
                <a:latin typeface="Roboto"/>
                <a:ea typeface="Roboto"/>
                <a:cs typeface="Roboto"/>
                <a:sym typeface="Roboto"/>
              </a:endParaRPr>
            </a:p>
          </p:txBody>
        </p:sp>
      </p:grpSp>
      <p:pic>
        <p:nvPicPr>
          <p:cNvPr id="231" name="Google Shape;231;p9"/>
          <p:cNvPicPr preferRelativeResize="0"/>
          <p:nvPr/>
        </p:nvPicPr>
        <p:blipFill>
          <a:blip r:embed="rId3">
            <a:alphaModFix/>
          </a:blip>
          <a:stretch>
            <a:fillRect/>
          </a:stretch>
        </p:blipFill>
        <p:spPr>
          <a:xfrm>
            <a:off x="5650094" y="77775"/>
            <a:ext cx="1947034" cy="562800"/>
          </a:xfrm>
          <a:prstGeom prst="rect">
            <a:avLst/>
          </a:prstGeom>
          <a:noFill/>
          <a:ln>
            <a:noFill/>
          </a:ln>
        </p:spPr>
      </p:pic>
      <p:sp>
        <p:nvSpPr>
          <p:cNvPr id="232" name="Google Shape;232;p9"/>
          <p:cNvSpPr txBox="1"/>
          <p:nvPr/>
        </p:nvSpPr>
        <p:spPr>
          <a:xfrm>
            <a:off x="434550" y="1903450"/>
            <a:ext cx="6903300" cy="143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The Waze data team is currently assessing user churn and analyzing what factors affect user churn vs. retention. Using exploratory data analysis, the team has uncovered several insights that may help proactively target users likely to churn and improve overall retention.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This report offers details from our analysis and list insights that will impact the future development of this project. </a:t>
            </a:r>
            <a:endParaRPr/>
          </a:p>
        </p:txBody>
      </p:sp>
      <p:sp>
        <p:nvSpPr>
          <p:cNvPr id="233" name="Google Shape;233;p9"/>
          <p:cNvSpPr txBox="1"/>
          <p:nvPr/>
        </p:nvSpPr>
        <p:spPr>
          <a:xfrm>
            <a:off x="3886200" y="3706275"/>
            <a:ext cx="3455400" cy="33432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Churn rate is </a:t>
            </a:r>
            <a:r>
              <a:rPr lang="en" sz="1200">
                <a:latin typeface="Roboto"/>
                <a:ea typeface="Roboto"/>
                <a:cs typeface="Roboto"/>
                <a:sym typeface="Roboto"/>
              </a:rPr>
              <a:t>consistent </a:t>
            </a:r>
            <a:r>
              <a:rPr lang="en" sz="1200">
                <a:solidFill>
                  <a:srgbClr val="000000"/>
                </a:solidFill>
                <a:latin typeface="Roboto"/>
                <a:ea typeface="Roboto"/>
                <a:cs typeface="Roboto"/>
                <a:sym typeface="Roboto"/>
              </a:rPr>
              <a:t>across device type</a:t>
            </a:r>
            <a:r>
              <a:rPr lang="en" sz="1200">
                <a:latin typeface="Roboto"/>
                <a:ea typeface="Roboto"/>
                <a:cs typeface="Roboto"/>
                <a:sym typeface="Roboto"/>
              </a:rPr>
              <a:t>.</a:t>
            </a:r>
            <a:endParaRPr sz="1200">
              <a:solidFill>
                <a:srgbClr val="000000"/>
              </a:solidFill>
              <a:latin typeface="Roboto"/>
              <a:ea typeface="Roboto"/>
              <a:cs typeface="Roboto"/>
              <a:sym typeface="Roboto"/>
            </a:endParaRPr>
          </a:p>
          <a:p>
            <a:pPr indent="-304800" lvl="0" marL="457200" rtl="0" algn="l">
              <a:lnSpc>
                <a:spcPct val="115000"/>
              </a:lnSpc>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The number of active days (when the app is opened) is consistently higher than the number of days the app is used for driving. </a:t>
            </a:r>
            <a:endParaRPr sz="1200">
              <a:solidFill>
                <a:srgbClr val="000000"/>
              </a:solidFill>
              <a:latin typeface="Roboto"/>
              <a:ea typeface="Roboto"/>
              <a:cs typeface="Roboto"/>
              <a:sym typeface="Roboto"/>
            </a:endParaRPr>
          </a:p>
          <a:p>
            <a:pPr indent="-304800" lvl="0" marL="457200" rtl="0" algn="l">
              <a:lnSpc>
                <a:spcPct val="115000"/>
              </a:lnSpc>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Very few users use the app every day, and the number of days the app is used for driving drops off sharply after 20 days. </a:t>
            </a:r>
            <a:endParaRPr sz="1200">
              <a:solidFill>
                <a:srgbClr val="000000"/>
              </a:solidFill>
              <a:latin typeface="Roboto"/>
              <a:ea typeface="Roboto"/>
              <a:cs typeface="Roboto"/>
              <a:sym typeface="Roboto"/>
            </a:endParaRPr>
          </a:p>
          <a:p>
            <a:pPr indent="-304800" lvl="0" marL="457200" rtl="0" algn="l">
              <a:lnSpc>
                <a:spcPct val="115000"/>
              </a:lnSpc>
              <a:spcBef>
                <a:spcPts val="0"/>
              </a:spcBef>
              <a:spcAft>
                <a:spcPts val="0"/>
              </a:spcAft>
              <a:buClr>
                <a:srgbClr val="000000"/>
              </a:buClr>
              <a:buSzPts val="1200"/>
              <a:buFont typeface="Roboto"/>
              <a:buChar char="●"/>
            </a:pPr>
            <a:r>
              <a:rPr lang="en" sz="1200">
                <a:latin typeface="Roboto"/>
                <a:ea typeface="Roboto"/>
                <a:cs typeface="Roboto"/>
                <a:sym typeface="Roboto"/>
              </a:rPr>
              <a:t>Users churn less the more days per month they use the app. Churned users are more heavily represented among newer users, while retained users are more common in those with a longer app history. </a:t>
            </a:r>
            <a:endParaRPr sz="1200">
              <a:latin typeface="Roboto"/>
              <a:ea typeface="Roboto"/>
              <a:cs typeface="Roboto"/>
              <a:sym typeface="Roboto"/>
            </a:endParaRPr>
          </a:p>
        </p:txBody>
      </p:sp>
      <p:pic>
        <p:nvPicPr>
          <p:cNvPr id="234" name="Google Shape;234;p9" title="output.png"/>
          <p:cNvPicPr preferRelativeResize="0"/>
          <p:nvPr/>
        </p:nvPicPr>
        <p:blipFill>
          <a:blip r:embed="rId4">
            <a:alphaModFix/>
          </a:blip>
          <a:stretch>
            <a:fillRect/>
          </a:stretch>
        </p:blipFill>
        <p:spPr>
          <a:xfrm>
            <a:off x="3886275" y="7285575"/>
            <a:ext cx="3262567" cy="2282824"/>
          </a:xfrm>
          <a:prstGeom prst="rect">
            <a:avLst/>
          </a:prstGeom>
          <a:noFill/>
          <a:ln>
            <a:noFill/>
          </a:ln>
        </p:spPr>
      </p:pic>
      <p:sp>
        <p:nvSpPr>
          <p:cNvPr id="235" name="Google Shape;235;p9"/>
          <p:cNvSpPr txBox="1"/>
          <p:nvPr/>
        </p:nvSpPr>
        <p:spPr>
          <a:xfrm>
            <a:off x="410575" y="7053300"/>
            <a:ext cx="3455400" cy="29892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Char char="●"/>
            </a:pPr>
            <a:r>
              <a:rPr lang="en" sz="1200">
                <a:solidFill>
                  <a:schemeClr val="dk1"/>
                </a:solidFill>
                <a:latin typeface="Roboto"/>
                <a:ea typeface="Roboto"/>
                <a:cs typeface="Roboto"/>
                <a:sym typeface="Roboto"/>
              </a:rPr>
              <a:t>Investigate the </a:t>
            </a:r>
            <a:r>
              <a:rPr lang="en" sz="1200">
                <a:solidFill>
                  <a:schemeClr val="dk1"/>
                </a:solidFill>
                <a:latin typeface="Roboto"/>
                <a:ea typeface="Roboto"/>
                <a:cs typeface="Roboto"/>
                <a:sym typeface="Roboto"/>
              </a:rPr>
              <a:t>discrepancies</a:t>
            </a:r>
            <a:r>
              <a:rPr lang="en" sz="1200">
                <a:solidFill>
                  <a:schemeClr val="dk1"/>
                </a:solidFill>
                <a:latin typeface="Roboto"/>
                <a:ea typeface="Roboto"/>
                <a:cs typeface="Roboto"/>
                <a:sym typeface="Roboto"/>
              </a:rPr>
              <a:t> between the number of sessions, the driving days, and the activity days. </a:t>
            </a:r>
            <a:endParaRPr sz="1200">
              <a:solidFill>
                <a:schemeClr val="dk1"/>
              </a:solidFill>
              <a:latin typeface="Roboto"/>
              <a:ea typeface="Roboto"/>
              <a:cs typeface="Roboto"/>
              <a:sym typeface="Roboto"/>
            </a:endParaRPr>
          </a:p>
          <a:p>
            <a:pPr indent="-317500" lvl="0" marL="457200" rtl="0" algn="l">
              <a:lnSpc>
                <a:spcPct val="115000"/>
              </a:lnSpc>
              <a:spcBef>
                <a:spcPts val="0"/>
              </a:spcBef>
              <a:spcAft>
                <a:spcPts val="0"/>
              </a:spcAft>
              <a:buSzPts val="1400"/>
              <a:buChar char="●"/>
            </a:pPr>
            <a:r>
              <a:rPr lang="en" sz="1200">
                <a:solidFill>
                  <a:schemeClr val="dk1"/>
                </a:solidFill>
                <a:latin typeface="Roboto"/>
                <a:ea typeface="Roboto"/>
                <a:cs typeface="Roboto"/>
                <a:sym typeface="Roboto"/>
              </a:rPr>
              <a:t>Continue to explore user profiles and data with the larger data team for additional insights on the churn rate, specifically among the long-distance drivers.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Run deeper statistical analyses on the variables in the data to determine their impact of churn rate vs. retention.</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Create a predictive model to assess the probability of user churning. </a:t>
            </a:r>
            <a:endParaRPr sz="1200">
              <a:solidFill>
                <a:schemeClr val="dk1"/>
              </a:solidFill>
              <a:latin typeface="Roboto"/>
              <a:ea typeface="Roboto"/>
              <a:cs typeface="Roboto"/>
              <a:sym typeface="Roboto"/>
            </a:endParaRPr>
          </a:p>
        </p:txBody>
      </p:sp>
      <p:sp>
        <p:nvSpPr>
          <p:cNvPr id="236" name="Google Shape;236;p9"/>
          <p:cNvSpPr txBox="1"/>
          <p:nvPr/>
        </p:nvSpPr>
        <p:spPr>
          <a:xfrm>
            <a:off x="347175" y="3782400"/>
            <a:ext cx="3539100" cy="27060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The data team has followed the plan set out for the analysis and evaluation of the dataset in order to uncover insights into user churn. </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The provided dataset has been cleaned and exploratory data analysis has begun. </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Various charts have been created to visualize the factors within the dataset. </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An additional column evaluating the km driven per driving day has been added to the dataset.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